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F11FD5D-621B-4956-8BFB-20F0C63A8AE9}">
  <a:tblStyle styleId="{BF11FD5D-621B-4956-8BFB-20F0C63A8AE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8d515d914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8d515d914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8d515d914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8d515d914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c9fad145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6c9fad145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c9fad145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c9fad145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c9fad145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c9fad145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9b38835d1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9b38835d1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9b38835d1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9b38835d1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5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9.gif"/><Relationship Id="rId5" Type="http://schemas.openxmlformats.org/officeDocument/2006/relationships/image" Target="../media/image8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gif"/><Relationship Id="rId4" Type="http://schemas.openxmlformats.org/officeDocument/2006/relationships/image" Target="../media/image11.gif"/><Relationship Id="rId11" Type="http://schemas.openxmlformats.org/officeDocument/2006/relationships/image" Target="../media/image23.gif"/><Relationship Id="rId10" Type="http://schemas.openxmlformats.org/officeDocument/2006/relationships/image" Target="../media/image6.gif"/><Relationship Id="rId9" Type="http://schemas.openxmlformats.org/officeDocument/2006/relationships/image" Target="../media/image28.gif"/><Relationship Id="rId5" Type="http://schemas.openxmlformats.org/officeDocument/2006/relationships/image" Target="../media/image26.gif"/><Relationship Id="rId6" Type="http://schemas.openxmlformats.org/officeDocument/2006/relationships/image" Target="../media/image25.gif"/><Relationship Id="rId7" Type="http://schemas.openxmlformats.org/officeDocument/2006/relationships/image" Target="../media/image15.gif"/><Relationship Id="rId8" Type="http://schemas.openxmlformats.org/officeDocument/2006/relationships/image" Target="../media/image5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Relationship Id="rId4" Type="http://schemas.openxmlformats.org/officeDocument/2006/relationships/image" Target="../media/image3.gif"/><Relationship Id="rId9" Type="http://schemas.openxmlformats.org/officeDocument/2006/relationships/image" Target="../media/image13.gif"/><Relationship Id="rId5" Type="http://schemas.openxmlformats.org/officeDocument/2006/relationships/image" Target="../media/image1.gif"/><Relationship Id="rId6" Type="http://schemas.openxmlformats.org/officeDocument/2006/relationships/image" Target="../media/image2.gif"/><Relationship Id="rId7" Type="http://schemas.openxmlformats.org/officeDocument/2006/relationships/image" Target="../media/image4.gif"/><Relationship Id="rId8" Type="http://schemas.openxmlformats.org/officeDocument/2006/relationships/image" Target="../media/image1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_ZYvzcYrZAg" TargetMode="External"/><Relationship Id="rId4" Type="http://schemas.openxmlformats.org/officeDocument/2006/relationships/image" Target="../media/image2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gif"/><Relationship Id="rId4" Type="http://schemas.openxmlformats.org/officeDocument/2006/relationships/image" Target="../media/image22.gif"/><Relationship Id="rId5" Type="http://schemas.openxmlformats.org/officeDocument/2006/relationships/image" Target="../media/image18.gif"/><Relationship Id="rId6" Type="http://schemas.openxmlformats.org/officeDocument/2006/relationships/image" Target="../media/image20.gif"/><Relationship Id="rId7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omputer generated image of a black hole in the center of a galaxy (oferit de Tenor)"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75" y="53075"/>
            <a:ext cx="90589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54250" y="219050"/>
            <a:ext cx="8520600" cy="100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o">
                <a:solidFill>
                  <a:srgbClr val="FFFF00"/>
                </a:solidFill>
              </a:rPr>
              <a:t>UNIVERSUL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59575" y="39767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">
                <a:solidFill>
                  <a:srgbClr val="FFFF00"/>
                </a:solidFill>
              </a:rPr>
              <a:t>Școala Gimnazială ,,Dacia’’, Grădinița cu P.P. nr. 10, Târgu Mureș, jud. Mureș</a:t>
            </a:r>
            <a:endParaRPr b="1">
              <a:solidFill>
                <a:srgbClr val="FFFF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">
                <a:solidFill>
                  <a:srgbClr val="FFFF00"/>
                </a:solidFill>
              </a:rPr>
              <a:t>Prof. pt. educație timpurie Buzilă Diana Livia și Moldovan Daniela</a:t>
            </a:r>
            <a:endParaRPr b="1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2500">
        <p:push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144525" y="144525"/>
            <a:ext cx="89076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800">
                <a:solidFill>
                  <a:schemeClr val="dk1"/>
                </a:solidFill>
              </a:rPr>
              <a:t>Universul este un loc foarte, foarte mare, unde se află tot ce vedem pe cer: stele, planete, Luna, Soarele și multe altele! Este ca un spațiu imens, fără margini, plin de mistere.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descr="the national geographic logo is on the bottom of the image (oferit de Tenor)"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3225" y="1037925"/>
            <a:ext cx="7031004" cy="39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" presetSubtype="1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144525" y="144525"/>
            <a:ext cx="89076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700">
                <a:solidFill>
                  <a:schemeClr val="dk1"/>
                </a:solidFill>
              </a:rPr>
              <a:t>În Univers, există o familie specială numită </a:t>
            </a:r>
            <a:r>
              <a:rPr b="1" lang="ro" sz="1700">
                <a:solidFill>
                  <a:schemeClr val="dk1"/>
                </a:solidFill>
              </a:rPr>
              <a:t>Sistemul Solar</a:t>
            </a:r>
            <a:r>
              <a:rPr lang="ro" sz="1700">
                <a:solidFill>
                  <a:schemeClr val="dk1"/>
                </a:solidFill>
              </a:rPr>
              <a:t>. Această familie are un "tătic strălucitor" în mijloc, care este </a:t>
            </a:r>
            <a:r>
              <a:rPr b="1" lang="ro" sz="1700">
                <a:solidFill>
                  <a:schemeClr val="dk1"/>
                </a:solidFill>
              </a:rPr>
              <a:t>Soarele</a:t>
            </a:r>
            <a:r>
              <a:rPr lang="ro" sz="1700">
                <a:solidFill>
                  <a:schemeClr val="dk1"/>
                </a:solidFill>
              </a:rPr>
              <a:t>. Soarele este o stea mare, galbenă și fierbinte, care luminează și încălzește toate planetele din jurul lui.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descr="Solar System, Illustration (oferit de Getty Images)"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10800000">
            <a:off x="2956075" y="1342725"/>
            <a:ext cx="2742943" cy="3800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lar System, Illustration (oferit de Getty Images)"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5699025" y="1342725"/>
            <a:ext cx="2742943" cy="3800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artoon illustration of a sun with a sad face (oferit de Tenor)"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3375" y="1277050"/>
            <a:ext cx="2322600" cy="177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of a galaxy with the words today i am alone in the galaxy (oferit de Tenor)" id="71" name="Google Shape;7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-635050" y="1817500"/>
            <a:ext cx="3997551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7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8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3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3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of a blue planet with a yellow arrow pointing to it (oferit de Tenor)"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352" y="3522584"/>
            <a:ext cx="2903650" cy="1620917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118200" y="0"/>
            <a:ext cx="89076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" sz="1100">
                <a:solidFill>
                  <a:schemeClr val="dk1"/>
                </a:solidFill>
              </a:rPr>
              <a:t>În jurul Soarelui se învârt 8 planete, fiecare cu un nume și un loc al ei: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" sz="1100">
                <a:solidFill>
                  <a:schemeClr val="dk1"/>
                </a:solidFill>
              </a:rPr>
              <a:t>🌍 </a:t>
            </a:r>
            <a:r>
              <a:rPr b="1" lang="ro" sz="1100">
                <a:solidFill>
                  <a:schemeClr val="dk1"/>
                </a:solidFill>
              </a:rPr>
              <a:t>Pământul</a:t>
            </a:r>
            <a:r>
              <a:rPr lang="ro" sz="1100">
                <a:solidFill>
                  <a:schemeClr val="dk1"/>
                </a:solidFill>
              </a:rPr>
              <a:t> – planeta noastră, unde trăim noi! Are apă, munți, păduri și aer curat.</a:t>
            </a:r>
            <a:br>
              <a:rPr lang="ro" sz="1100">
                <a:solidFill>
                  <a:schemeClr val="dk1"/>
                </a:solidFill>
              </a:rPr>
            </a:br>
            <a:r>
              <a:rPr lang="ro" sz="1100">
                <a:solidFill>
                  <a:schemeClr val="dk1"/>
                </a:solidFill>
              </a:rPr>
              <a:t>🟠 </a:t>
            </a:r>
            <a:r>
              <a:rPr b="1" lang="ro" sz="1100">
                <a:solidFill>
                  <a:schemeClr val="dk1"/>
                </a:solidFill>
              </a:rPr>
              <a:t>Marte</a:t>
            </a:r>
            <a:r>
              <a:rPr lang="ro" sz="1100">
                <a:solidFill>
                  <a:schemeClr val="dk1"/>
                </a:solidFill>
              </a:rPr>
              <a:t> – este roșie și mai mică decât Pământul.</a:t>
            </a:r>
            <a:br>
              <a:rPr lang="ro" sz="1100">
                <a:solidFill>
                  <a:schemeClr val="dk1"/>
                </a:solidFill>
              </a:rPr>
            </a:br>
            <a:r>
              <a:rPr lang="ro" sz="1100">
                <a:solidFill>
                  <a:schemeClr val="dk1"/>
                </a:solidFill>
              </a:rPr>
              <a:t>🟡 </a:t>
            </a:r>
            <a:r>
              <a:rPr b="1" lang="ro" sz="1100">
                <a:solidFill>
                  <a:schemeClr val="dk1"/>
                </a:solidFill>
              </a:rPr>
              <a:t>Jupiter</a:t>
            </a:r>
            <a:r>
              <a:rPr lang="ro" sz="1100">
                <a:solidFill>
                  <a:schemeClr val="dk1"/>
                </a:solidFill>
              </a:rPr>
              <a:t> – este cea mai mare planetă, un uriaș prietenos!</a:t>
            </a:r>
            <a:br>
              <a:rPr lang="ro" sz="1100">
                <a:solidFill>
                  <a:schemeClr val="dk1"/>
                </a:solidFill>
              </a:rPr>
            </a:br>
            <a:r>
              <a:rPr lang="ro" sz="1100">
                <a:solidFill>
                  <a:schemeClr val="dk1"/>
                </a:solidFill>
              </a:rPr>
              <a:t>🔵 </a:t>
            </a:r>
            <a:r>
              <a:rPr b="1" lang="ro" sz="1100">
                <a:solidFill>
                  <a:schemeClr val="dk1"/>
                </a:solidFill>
              </a:rPr>
              <a:t>Neptun</a:t>
            </a:r>
            <a:r>
              <a:rPr lang="ro" sz="1100">
                <a:solidFill>
                  <a:schemeClr val="dk1"/>
                </a:solidFill>
              </a:rPr>
              <a:t> – este albastră și foarte departe de Soare.</a:t>
            </a:r>
            <a:br>
              <a:rPr lang="ro" sz="1100">
                <a:solidFill>
                  <a:schemeClr val="dk1"/>
                </a:solidFill>
              </a:rPr>
            </a:br>
            <a:r>
              <a:rPr lang="ro" sz="1100">
                <a:solidFill>
                  <a:schemeClr val="dk1"/>
                </a:solidFill>
              </a:rPr>
              <a:t>Și mai sunt și: </a:t>
            </a:r>
            <a:r>
              <a:rPr b="1" lang="ro" sz="1100">
                <a:solidFill>
                  <a:schemeClr val="dk1"/>
                </a:solidFill>
              </a:rPr>
              <a:t>Mercur</a:t>
            </a:r>
            <a:r>
              <a:rPr lang="ro" sz="1100">
                <a:solidFill>
                  <a:schemeClr val="dk1"/>
                </a:solidFill>
              </a:rPr>
              <a:t>, </a:t>
            </a:r>
            <a:r>
              <a:rPr b="1" lang="ro" sz="1100">
                <a:solidFill>
                  <a:schemeClr val="dk1"/>
                </a:solidFill>
              </a:rPr>
              <a:t>Venus</a:t>
            </a:r>
            <a:r>
              <a:rPr lang="ro" sz="1100">
                <a:solidFill>
                  <a:schemeClr val="dk1"/>
                </a:solidFill>
              </a:rPr>
              <a:t>, </a:t>
            </a:r>
            <a:r>
              <a:rPr b="1" lang="ro" sz="1100">
                <a:solidFill>
                  <a:schemeClr val="dk1"/>
                </a:solidFill>
              </a:rPr>
              <a:t>Saturn</a:t>
            </a:r>
            <a:r>
              <a:rPr lang="ro" sz="1100">
                <a:solidFill>
                  <a:schemeClr val="dk1"/>
                </a:solidFill>
              </a:rPr>
              <a:t> (cu inele frumoase) și </a:t>
            </a:r>
            <a:r>
              <a:rPr b="1" lang="ro" sz="1100">
                <a:solidFill>
                  <a:schemeClr val="dk1"/>
                </a:solidFill>
              </a:rPr>
              <a:t>Uranus</a:t>
            </a:r>
            <a:r>
              <a:rPr lang="ro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descr="a picture of the earth with the word earth written on it (oferit de Tenor)"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200" y="1295300"/>
            <a:ext cx="2123325" cy="155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planet with a smaller red planet in the distance (oferit de Tenor)" id="79" name="Google Shape;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41525" y="1255025"/>
            <a:ext cx="2903648" cy="1632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of jupiter in space with the national geographic logo in the corner (oferit de Tenor)" id="80" name="Google Shape;8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6044" y="1260450"/>
            <a:ext cx="2473981" cy="155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artoon illustration of a blue planet with a face (oferit de Tenor)" id="81" name="Google Shape;8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80026" y="1330149"/>
            <a:ext cx="1563974" cy="1482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mercury with blue spots on the surface (oferit de Tenor)" id="82" name="Google Shape;82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991125"/>
            <a:ext cx="1738525" cy="1738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venus 's surface with a black background (oferit de Tenor)" id="83" name="Google Shape;83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38525" y="3044100"/>
            <a:ext cx="2173852" cy="1632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planet with rings and a smaller moon (oferit de Tenor)" id="84" name="Google Shape;84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12375" y="3179500"/>
            <a:ext cx="2759111" cy="155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net Jupiter Solar System GIF (oferit de Tenor)" id="85" name="Google Shape;85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22150" y="88799"/>
            <a:ext cx="2903650" cy="1171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6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6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6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4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4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9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9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3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8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1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2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tars (oferit de Getty Images)"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700" y="0"/>
            <a:ext cx="92097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118200" y="0"/>
            <a:ext cx="8907600" cy="8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200">
                <a:solidFill>
                  <a:schemeClr val="lt1"/>
                </a:solidFill>
              </a:rPr>
              <a:t>Planetele se învârt în cercuri în jurul Soarelui, ca într-un dans cosmic! 🌌</a:t>
            </a:r>
            <a:endParaRPr b="1" sz="1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200">
                <a:solidFill>
                  <a:schemeClr val="lt1"/>
                </a:solidFill>
              </a:rPr>
              <a:t>Pe lângă planete, în spațiu mai sunt stele sclipitoare, comete cu cozi luminoase și luna, care veghează noaptea deasupra noastră.</a:t>
            </a:r>
            <a:endParaRPr b="1" sz="1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200">
                <a:solidFill>
                  <a:schemeClr val="lt1"/>
                </a:solidFill>
              </a:rPr>
              <a:t>Universul este un loc foarte, foarte mare, unde se află tot ce vedem pe cer: stele, planete, Luna, Soarele și multe altele! Este ca un spațiu imens, fără margini, plin de mistere.</a:t>
            </a:r>
            <a:endParaRPr b="1" sz="1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descr="a computer generated image of the solar system showing the sun and planets (oferit de Tenor)"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46300"/>
            <a:ext cx="474345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artoon illustration of a comet hitting the earth with a netflix logo in the corner (oferit de Tenor)"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4050" y="1045800"/>
            <a:ext cx="3977550" cy="22363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oon Luna Sticker (oferit de Tenor)" id="94" name="Google Shape;9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90575" y="3626075"/>
            <a:ext cx="133350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burning sun with a white background (oferit de Tenor)" id="95" name="Google Shape;9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19113" y="3573675"/>
            <a:ext cx="1438275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artoon drawing of a comet with a face on it (oferit de Tenor)" id="96" name="Google Shape;96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55088" y="3573675"/>
            <a:ext cx="2202162" cy="1569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ars Cute Sticker (oferit de Tenor)" id="97" name="Google Shape;97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8200" y="3424425"/>
            <a:ext cx="1786800" cy="165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6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2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8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4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4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/>
        </p:nvSpPr>
        <p:spPr>
          <a:xfrm>
            <a:off x="4074100" y="0"/>
            <a:ext cx="1274400" cy="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2400">
                <a:solidFill>
                  <a:srgbClr val="666666"/>
                </a:solidFill>
              </a:rPr>
              <a:t>LUNA</a:t>
            </a:r>
            <a:endParaRPr b="1" sz="2400">
              <a:solidFill>
                <a:srgbClr val="666666"/>
              </a:solidFill>
            </a:endParaRPr>
          </a:p>
        </p:txBody>
      </p:sp>
      <p:pic>
        <p:nvPicPr>
          <p:cNvPr descr="a full moon is shown in a black and white photo against a dark blue sky (oferit de Tenor)"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8397" y="1430750"/>
            <a:ext cx="3105799" cy="310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210200" y="538650"/>
            <a:ext cx="86841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800">
                <a:solidFill>
                  <a:schemeClr val="dk2"/>
                </a:solidFill>
              </a:rPr>
              <a:t>Selectează cercurile verzi din imagine pentru a descoperi informații despre Lună: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407350" y="3577425"/>
            <a:ext cx="2535600" cy="959100"/>
          </a:xfrm>
          <a:prstGeom prst="wedgeRectCallout">
            <a:avLst>
              <a:gd fmla="val 18394" name="adj1"/>
              <a:gd fmla="val -67808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Zonele mai deschise la culoare sunt vârfurile înalte ale munților</a:t>
            </a:r>
            <a:endParaRPr/>
          </a:p>
        </p:txBody>
      </p:sp>
      <p:sp>
        <p:nvSpPr>
          <p:cNvPr id="106" name="Google Shape;106;p18"/>
          <p:cNvSpPr/>
          <p:nvPr/>
        </p:nvSpPr>
        <p:spPr>
          <a:xfrm>
            <a:off x="6589075" y="2417500"/>
            <a:ext cx="1813200" cy="1326900"/>
          </a:xfrm>
          <a:prstGeom prst="wedgeEllipseCallout">
            <a:avLst>
              <a:gd fmla="val -15814" name="adj1"/>
              <a:gd fmla="val -83496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o" sz="1300"/>
              <a:t>Petele întunecate la culoare sunt niște găuri imense, numite cratere</a:t>
            </a:r>
            <a:endParaRPr sz="1300"/>
          </a:p>
        </p:txBody>
      </p:sp>
      <p:sp>
        <p:nvSpPr>
          <p:cNvPr id="107" name="Google Shape;107;p18"/>
          <p:cNvSpPr/>
          <p:nvPr/>
        </p:nvSpPr>
        <p:spPr>
          <a:xfrm>
            <a:off x="709450" y="1798600"/>
            <a:ext cx="2233500" cy="697800"/>
          </a:xfrm>
          <a:prstGeom prst="horizontalScrol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Luna este satelitul natural al Pământului</a:t>
            </a:r>
            <a:endParaRPr/>
          </a:p>
        </p:txBody>
      </p:sp>
      <p:sp>
        <p:nvSpPr>
          <p:cNvPr id="108" name="Google Shape;108;p18"/>
          <p:cNvSpPr/>
          <p:nvPr/>
        </p:nvSpPr>
        <p:spPr>
          <a:xfrm>
            <a:off x="2671350" y="1269725"/>
            <a:ext cx="578100" cy="5742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8"/>
          <p:cNvSpPr/>
          <p:nvPr/>
        </p:nvSpPr>
        <p:spPr>
          <a:xfrm>
            <a:off x="6831725" y="1269725"/>
            <a:ext cx="738300" cy="7845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/>
          <p:nvPr/>
        </p:nvSpPr>
        <p:spPr>
          <a:xfrm>
            <a:off x="1724100" y="2771500"/>
            <a:ext cx="680100" cy="6978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1879950" y="181875"/>
            <a:ext cx="5384100" cy="4950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o"/>
              <a:t>Ești pregătit să învățăm un cântec despre planete?</a:t>
            </a:r>
            <a:endParaRPr/>
          </a:p>
        </p:txBody>
      </p:sp>
      <p:pic>
        <p:nvPicPr>
          <p:cNvPr descr="🎵📺 Cântecele magice vor apărea săptămânal însoțite de desene animate, de Clopoțel 👦🏻 de Clopoțica 👧🏻 și de🎵📺 Cântecele magice vor apărea săptămânal însoțite de desene animate, de Clopoțel 👦🏻 de Clopoțica 👧🏻 și de buna voastră dispoziție.&#10;🎙️ Abonează-te la canalul Clopoțelului pentru a fi la curent cu cantecelele noi! &#10;🐶Subscribe la Clopoțelul Magic: https://lnk.to/MuzicaMagica &#10;😺Asculta Clopoțelul pe Spotify: https://lnk.to/SpotifyMagic&#10;Urmarește 👧🏻  și 👦🏻pe Facebook: https://www.facebook.com/clopotelulmagic &#10;Urmarește 🔔 pe Instagram: https://www.instagram.com/clopotelulm...&#10;&#10;- Să-nvățăm planetele -&#10;&#10;Muzica si text: Catalina R&#10;&#10;&#10;Să-nvățăm planetele&#10;Din Sistemul Planetar,&#10;Ele și cu Soarele,&#10;Sunt în Sistemul Solar&#10;&#10;Soarele e-o stea gigant,&#10;Datorită lui trăim,&#10;Pe Terra noi locuim,&#10;În jurul lui noi ne rotim&#10;&#10;Mercur e-o planetă mică&#10;Și e prima de la Soare&#10;Are multe cratere,&#10;Ziua este fierbinte&#10;&#10;Venus e cea mai fierbinte,&#10;E a doua de la Soare,&#10;E vecină cu Pământul,&#10;Aproape la fel de mare&#10;&#10;Terra este casa noastră,&#10;E a treia de la Soare,&#10;Și e cea mai prietenoasă,&#10;Ea e Planeta Albastră&#10;&#10;Luna ne e satelit,&#10;O roată de cașcaval,&#10;Are multe cratere,&#10;Pe ea omul a călcat&#10;&#10;Marte e-o planetă mică,&#10;Și este Planeta Roșie,&#10;E a patra de la Soare,&#10;Și are patru anotimpuri&#10;&#10;Jupiter e cea mai mare,&#10;Planeta gigant de gaze,&#10;E a cincea de la Soare,&#10;Pe cer e strălucitoare&#10;&#10;Saturn are 8 inele,&#10;E a șasea de la Soare,&#10;Planetă gigant de gaz,&#10;E a doua cea mai mare&#10;&#10;Uranus este albastră,&#10;Și este gigant de gheață,&#10;E a treia cea mai mare,&#10;Și a șaptea de la Soare,&#10;&#10;Neptun este tot de gheață,&#10;E a opta de la Soare, &#10;Și ea este tot albastră,&#10;Aici totul se îngheață&#10;&#10;Pluto, planeta pitică&#10;Este cea mai depărtată,&#10;E a noua de la Soare&#10;Și este maro cu galben&#10;&#10;Să-nvățăm planetele,&#10;Din Sistemul Planetar,&#10;Ele și cu Soarele,&#10;Sunt în Sistemul Solar&#10;&#10;&#10; 👶Mai multă muzică și desene animate: &#10;Muzică pentru copii fericiți 🍼: https://lnk.to/MuzicaCopiiFericiti&#10;Muzică de grădiniță 🎒: https://lnk.to/MuzicaDeGradinita&#10;Muzică pentru dimineți magice  ☕🌞: https://lnk.to/DiminetiMagice&#10;Invatati engleza cu Clopotelul 📚: https://lnk.to/InvatamEngleza&#10;&#10;Editori: Roton Music Publishing&#10;© &amp; (P) 2020 ROTON MUSIC" id="116" name="Google Shape;116;p19" title="Sa invatam planetele 🌎 - Clopotelul Magic - cantece educative pentru copii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763" y="676875"/>
            <a:ext cx="7548475" cy="424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3134075" y="61900"/>
            <a:ext cx="3749400" cy="3978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ro" sz="1688"/>
              <a:t>Să verificăm ce îți amintești:</a:t>
            </a:r>
            <a:endParaRPr sz="1688"/>
          </a:p>
        </p:txBody>
      </p:sp>
      <p:sp>
        <p:nvSpPr>
          <p:cNvPr id="122" name="Google Shape;122;p20"/>
          <p:cNvSpPr txBox="1"/>
          <p:nvPr/>
        </p:nvSpPr>
        <p:spPr>
          <a:xfrm>
            <a:off x="217100" y="613000"/>
            <a:ext cx="4533600" cy="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800">
                <a:solidFill>
                  <a:schemeClr val="dk1"/>
                </a:solidFill>
              </a:rPr>
              <a:t>A câta planetă de la Soare este Pământul?</a:t>
            </a:r>
            <a:endParaRPr sz="1800">
              <a:solidFill>
                <a:schemeClr val="dk1"/>
              </a:solidFill>
            </a:endParaRPr>
          </a:p>
        </p:txBody>
      </p:sp>
      <p:graphicFrame>
        <p:nvGraphicFramePr>
          <p:cNvPr id="123" name="Google Shape;123;p20"/>
          <p:cNvGraphicFramePr/>
          <p:nvPr/>
        </p:nvGraphicFramePr>
        <p:xfrm>
          <a:off x="646000" y="1359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{BF11FD5D-621B-4956-8BFB-20F0C63A8AE9}</a:tableStyleId>
              </a:tblPr>
              <a:tblGrid>
                <a:gridCol w="2553475"/>
                <a:gridCol w="2553475"/>
                <a:gridCol w="2553475"/>
              </a:tblGrid>
              <a:tr h="1111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o" sz="2100"/>
                        <a:t>1-Prima  </a:t>
                      </a:r>
                      <a:endParaRPr b="1" sz="2100"/>
                    </a:p>
                  </a:txBody>
                  <a:tcPr marT="91425" marB="91425" marR="91425" marL="91425">
                    <a:lnL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o" sz="2100"/>
                        <a:t>2- A doua</a:t>
                      </a:r>
                      <a:endParaRPr b="1" sz="2100"/>
                    </a:p>
                  </a:txBody>
                  <a:tcPr marT="91425" marB="91425" marR="91425" marL="91425">
                    <a:lnL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o" sz="2100"/>
                        <a:t>3- A treia</a:t>
                      </a:r>
                      <a:endParaRPr b="1" sz="2100"/>
                    </a:p>
                  </a:txBody>
                  <a:tcPr marT="91425" marB="91425" marR="91425" marL="91425">
                    <a:lnL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green circle with a white tick inside of it (oferit de Tenor)"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6400" y="1411625"/>
            <a:ext cx="1030025" cy="1007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cross on a white background that looks like a starfish (oferit de Tenor)" id="125" name="Google Shape;12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0500" y="1010800"/>
            <a:ext cx="1358450" cy="150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cross on a white background that looks like a starfish (oferit de Tenor)" id="126" name="Google Shape;1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6175" y="1010800"/>
            <a:ext cx="1358450" cy="1509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green globe with the united states in the middle (oferit de Tenor)" id="127" name="Google Shape;12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0058" y="552692"/>
            <a:ext cx="713918" cy="71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/>
          <p:nvPr/>
        </p:nvSpPr>
        <p:spPr>
          <a:xfrm>
            <a:off x="357575" y="2758525"/>
            <a:ext cx="5395500" cy="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800">
                <a:solidFill>
                  <a:schemeClr val="dk2"/>
                </a:solidFill>
              </a:rPr>
              <a:t>Soarele este:</a:t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129" name="Google Shape;129;p20"/>
          <p:cNvGraphicFramePr/>
          <p:nvPr/>
        </p:nvGraphicFramePr>
        <p:xfrm>
          <a:off x="357575" y="3556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{BF11FD5D-621B-4956-8BFB-20F0C63A8AE9}</a:tableStyleId>
              </a:tblPr>
              <a:tblGrid>
                <a:gridCol w="2770600"/>
                <a:gridCol w="2770600"/>
                <a:gridCol w="2770600"/>
              </a:tblGrid>
              <a:tr h="1379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o" sz="2600"/>
                        <a:t>1- </a:t>
                      </a:r>
                      <a:r>
                        <a:rPr b="1" lang="ro" sz="2600"/>
                        <a:t>O planetă</a:t>
                      </a:r>
                      <a:endParaRPr b="1" sz="2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/>
                    </a:p>
                  </a:txBody>
                  <a:tcPr marT="91425" marB="91425" marR="91425" marL="91425">
                    <a:lnL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o" sz="2600"/>
                        <a:t>2 - </a:t>
                      </a:r>
                      <a:r>
                        <a:rPr b="1" lang="ro" sz="2600"/>
                        <a:t>O stea</a:t>
                      </a:r>
                      <a:endParaRPr b="1" sz="2600"/>
                    </a:p>
                  </a:txBody>
                  <a:tcPr marT="91425" marB="91425" marR="91425" marL="91425">
                    <a:lnL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o" sz="2600"/>
                        <a:t>3 - </a:t>
                      </a:r>
                      <a:r>
                        <a:rPr b="1" lang="ro" sz="2600"/>
                        <a:t>Un satelit</a:t>
                      </a:r>
                      <a:endParaRPr b="1" sz="2600"/>
                    </a:p>
                  </a:txBody>
                  <a:tcPr marT="91425" marB="91425" marR="91425" marL="91425">
                    <a:lnL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red cross on a white background that looks like a stick (oferit de Tenor)" id="130" name="Google Shape;13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61600" y="4046500"/>
            <a:ext cx="889225" cy="88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cross on a white background that looks like a stick (oferit de Tenor)" id="131" name="Google Shape;13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99125" y="4046500"/>
            <a:ext cx="889225" cy="889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circle with a white tick inside of it (oferit de Tenor)" id="132" name="Google Shape;13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4046506"/>
            <a:ext cx="889225" cy="8695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burning sun with a white background (oferit de Tenor)" id="133" name="Google Shape;133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87469" y="2653307"/>
            <a:ext cx="770225" cy="77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